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6"/>
  </p:notesMasterIdLst>
  <p:handoutMasterIdLst>
    <p:handoutMasterId r:id="rId37"/>
  </p:handoutMasterIdLst>
  <p:sldIdLst>
    <p:sldId id="448" r:id="rId2"/>
    <p:sldId id="420" r:id="rId3"/>
    <p:sldId id="415" r:id="rId4"/>
    <p:sldId id="258" r:id="rId5"/>
    <p:sldId id="259" r:id="rId6"/>
    <p:sldId id="261" r:id="rId7"/>
    <p:sldId id="453" r:id="rId8"/>
    <p:sldId id="454" r:id="rId9"/>
    <p:sldId id="447" r:id="rId10"/>
    <p:sldId id="457" r:id="rId11"/>
    <p:sldId id="343" r:id="rId12"/>
    <p:sldId id="459" r:id="rId13"/>
    <p:sldId id="263" r:id="rId14"/>
    <p:sldId id="264" r:id="rId15"/>
    <p:sldId id="449" r:id="rId16"/>
    <p:sldId id="458" r:id="rId17"/>
    <p:sldId id="450" r:id="rId18"/>
    <p:sldId id="455" r:id="rId19"/>
    <p:sldId id="257" r:id="rId20"/>
    <p:sldId id="427" r:id="rId21"/>
    <p:sldId id="428" r:id="rId22"/>
    <p:sldId id="272" r:id="rId23"/>
    <p:sldId id="451" r:id="rId24"/>
    <p:sldId id="456" r:id="rId25"/>
    <p:sldId id="417" r:id="rId26"/>
    <p:sldId id="419" r:id="rId27"/>
    <p:sldId id="441" r:id="rId28"/>
    <p:sldId id="442" r:id="rId29"/>
    <p:sldId id="443" r:id="rId30"/>
    <p:sldId id="444" r:id="rId31"/>
    <p:sldId id="445" r:id="rId32"/>
    <p:sldId id="446" r:id="rId33"/>
    <p:sldId id="363" r:id="rId34"/>
    <p:sldId id="364" r:id="rId35"/>
  </p:sldIdLst>
  <p:sldSz cx="12192000" cy="6858000"/>
  <p:notesSz cx="10234613" cy="70993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8FD5EA-0100-427B-8AA4-AF968E63A51C}">
          <p14:sldIdLst/>
        </p14:section>
        <p14:section name="Contents" id="{D3C8E811-AF88-4C26-9AAE-6B6648ECB45F}">
          <p14:sldIdLst>
            <p14:sldId id="448"/>
            <p14:sldId id="420"/>
            <p14:sldId id="415"/>
            <p14:sldId id="258"/>
            <p14:sldId id="259"/>
            <p14:sldId id="261"/>
            <p14:sldId id="453"/>
            <p14:sldId id="454"/>
            <p14:sldId id="447"/>
            <p14:sldId id="457"/>
            <p14:sldId id="343"/>
            <p14:sldId id="459"/>
            <p14:sldId id="263"/>
            <p14:sldId id="264"/>
          </p14:sldIdLst>
        </p14:section>
        <p14:section name="Untitled Section" id="{489342DE-A7AD-4661-9B64-B0766D6CF9F3}">
          <p14:sldIdLst>
            <p14:sldId id="449"/>
            <p14:sldId id="458"/>
            <p14:sldId id="450"/>
            <p14:sldId id="455"/>
            <p14:sldId id="257"/>
            <p14:sldId id="427"/>
            <p14:sldId id="428"/>
            <p14:sldId id="272"/>
            <p14:sldId id="451"/>
            <p14:sldId id="456"/>
            <p14:sldId id="417"/>
            <p14:sldId id="419"/>
            <p14:sldId id="441"/>
            <p14:sldId id="442"/>
            <p14:sldId id="443"/>
            <p14:sldId id="444"/>
            <p14:sldId id="445"/>
            <p14:sldId id="446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B2B2B2"/>
    <a:srgbClr val="66FF33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3867" autoAdjust="0"/>
  </p:normalViewPr>
  <p:slideViewPr>
    <p:cSldViewPr>
      <p:cViewPr varScale="1">
        <p:scale>
          <a:sx n="104" d="100"/>
          <a:sy n="104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702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48FCF8EB-65B5-428B-BE4F-9A7D2A948A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43DC4865-92AD-414E-9D86-4026B81DC7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55688414-AFAB-43E4-965F-C79984F1576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Ch. </a:t>
            </a:r>
            <a:r>
              <a:rPr lang="en-US" err="1"/>
              <a:t>Eick</a:t>
            </a:r>
            <a:r>
              <a:rPr lang="en-US"/>
              <a:t>: COSC 6342: ML</a:t>
            </a:r>
            <a:endParaRPr lang="tr-TR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A1040CDB-18F6-4324-A914-20CD136E762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AE9236FE-815C-4B2A-B170-8A86AAC60056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3838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160C7EBC-1C14-4832-A0D9-2B27EFD1FF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F2CF622-4D59-4161-90A0-11CAC8E807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F1B7557F-573C-41FD-AF9C-F179BABC59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31813"/>
            <a:ext cx="47307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098C7FE9-272E-4D95-82E3-137BFA8BAA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19ACF789-D002-4EAA-84FE-99D8883FA7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9" name="Rectangle 7">
            <a:extLst>
              <a:ext uri="{FF2B5EF4-FFF2-40B4-BE49-F238E27FC236}">
                <a16:creationId xmlns:a16="http://schemas.microsoft.com/office/drawing/2014/main" id="{E299EB21-70CA-4F92-B930-993B7E6ADD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EA81DDC4-6406-437C-89B7-41EDEE3A306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6058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0197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28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9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3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30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2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066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1841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63946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19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9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24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4535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25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5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26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0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27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5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23/08/2021</a:t>
            </a:r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BFD6C-FF80-4CF0-AABB-2AC6BFC614FC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322728"/>
            <a:ext cx="4144096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979383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301275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3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6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9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0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651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61604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2289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prisma-informatik.de/newsroom/wp-content/uploads/2017/05/NAV07_17_Machine_Lear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7" y="188639"/>
            <a:ext cx="2638125" cy="26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516582-6566-4143-8C29-618F0902B17C}"/>
              </a:ext>
            </a:extLst>
          </p:cNvPr>
          <p:cNvSpPr txBox="1"/>
          <p:nvPr/>
        </p:nvSpPr>
        <p:spPr>
          <a:xfrm flipH="1">
            <a:off x="2783632" y="2852936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masis MT Pro Black" panose="020B0604020202020204" pitchFamily="18" charset="0"/>
              </a:rPr>
              <a:t>Introduction to AI, ML, and DS</a:t>
            </a:r>
            <a:endParaRPr lang="en-IN" sz="3200">
              <a:latin typeface="Amasis MT Pro Black" panose="020B0604020202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0378D-5011-4B0E-9FC6-09B08E043081}"/>
              </a:ext>
            </a:extLst>
          </p:cNvPr>
          <p:cNvSpPr txBox="1"/>
          <p:nvPr/>
        </p:nvSpPr>
        <p:spPr>
          <a:xfrm>
            <a:off x="4295800" y="4175136"/>
            <a:ext cx="383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Dr. Shailesh Sivan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61FD9-4EE4-4749-9B9F-42BF7B7C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E4B03-44AA-45DA-A4E1-85275306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13379-FC0C-40F6-92E9-AA48EA0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</a:t>
            </a:fld>
            <a:endParaRPr lang="tr-TR" altLang="en-US"/>
          </a:p>
        </p:txBody>
      </p:sp>
      <p:pic>
        <p:nvPicPr>
          <p:cNvPr id="5128" name="Picture 8" descr="DesignwithAI | Artificial Intelligence Driven Design">
            <a:extLst>
              <a:ext uri="{FF2B5EF4-FFF2-40B4-BE49-F238E27FC236}">
                <a16:creationId xmlns:a16="http://schemas.microsoft.com/office/drawing/2014/main" id="{8F2B6A8C-6C54-483D-AEAB-5AF01CF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40" y="4005064"/>
            <a:ext cx="2141414" cy="21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8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10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Data Science </a:t>
            </a:r>
            <a:endParaRPr lang="en-US" dirty="0"/>
          </a:p>
        </p:txBody>
      </p:sp>
      <p:pic>
        <p:nvPicPr>
          <p:cNvPr id="7170" name="Picture 2" descr="Amarillo College - Data Science">
            <a:extLst>
              <a:ext uri="{FF2B5EF4-FFF2-40B4-BE49-F238E27FC236}">
                <a16:creationId xmlns:a16="http://schemas.microsoft.com/office/drawing/2014/main" id="{662D35CC-03C4-4B75-9254-4B9C4A31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8" y="1666191"/>
            <a:ext cx="7604282" cy="42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IS Data IMPOTANT? 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ow to Use Facebook Ads for Amazon FBA - Social Media Marketing for Sellers">
            <a:extLst>
              <a:ext uri="{FF2B5EF4-FFF2-40B4-BE49-F238E27FC236}">
                <a16:creationId xmlns:a16="http://schemas.microsoft.com/office/drawing/2014/main" id="{873323BD-ED6E-B974-1BC3-BC77540B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537" r="4522" b="9537"/>
          <a:stretch/>
        </p:blipFill>
        <p:spPr bwMode="auto">
          <a:xfrm>
            <a:off x="2099556" y="1484784"/>
            <a:ext cx="7992888" cy="20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adding reporting features to Android, iOS | CNN Business">
            <a:extLst>
              <a:ext uri="{FF2B5EF4-FFF2-40B4-BE49-F238E27FC236}">
                <a16:creationId xmlns:a16="http://schemas.microsoft.com/office/drawing/2014/main" id="{A40F2CF0-EFF2-8E81-1D7F-0ACC92B7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15" y="3645025"/>
            <a:ext cx="4524037" cy="30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Future of Voice Commerce and Localisation - Locaria">
            <a:extLst>
              <a:ext uri="{FF2B5EF4-FFF2-40B4-BE49-F238E27FC236}">
                <a16:creationId xmlns:a16="http://schemas.microsoft.com/office/drawing/2014/main" id="{4C866904-85BB-CD7C-91B6-C30F8C9E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9" y="3645025"/>
            <a:ext cx="56637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20099"/>
            <a:ext cx="4639736" cy="374819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IN" sz="1800"/>
              <a:t>Make Informed Decisions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Get The Results You Want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Find Solutions To Problems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Back Up Your Arguments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Be Strategic In Your Approaches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Keep Track Of It All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Know What You Are Doing Well</a:t>
            </a:r>
          </a:p>
          <a:p>
            <a:pPr marL="342900" indent="-342900">
              <a:buFont typeface="Arial"/>
              <a:buChar char="•"/>
            </a:pPr>
            <a:endParaRPr lang="en-US" sz="1800"/>
          </a:p>
          <a:p>
            <a:pPr marL="342900" indent="-342900">
              <a:buFont typeface="Arial"/>
              <a:buChar char="•"/>
            </a:pPr>
            <a:endParaRPr lang="en-IN" sz="1800"/>
          </a:p>
          <a:p>
            <a:pPr algn="l"/>
            <a:endParaRPr lang="en-IN" b="1" i="0">
              <a:solidFill>
                <a:srgbClr val="2F353C"/>
              </a:solidFill>
              <a:effectLst/>
              <a:latin typeface="Quattrocen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 IS IMPORTANT ?</a:t>
            </a:r>
            <a:endParaRPr lang="en-US" dirty="0"/>
          </a:p>
        </p:txBody>
      </p:sp>
      <p:pic>
        <p:nvPicPr>
          <p:cNvPr id="5122" name="Picture 2" descr="Is Data Really the New Oil? | Springboard Blog">
            <a:extLst>
              <a:ext uri="{FF2B5EF4-FFF2-40B4-BE49-F238E27FC236}">
                <a16:creationId xmlns:a16="http://schemas.microsoft.com/office/drawing/2014/main" id="{04C073EE-6165-448F-AAE5-09362CFD1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 bwMode="auto">
          <a:xfrm>
            <a:off x="5977418" y="1519232"/>
            <a:ext cx="5349945" cy="3333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f Data is The New Oil, Then We&amp;#39;re the New Chevron - SalesIntel">
            <a:extLst>
              <a:ext uri="{FF2B5EF4-FFF2-40B4-BE49-F238E27FC236}">
                <a16:creationId xmlns:a16="http://schemas.microsoft.com/office/drawing/2014/main" id="{F6A8B6E9-0730-4E6F-BBE9-A1409C6E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54" y="5073380"/>
            <a:ext cx="3068909" cy="1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CE683-389C-404A-ABE6-B24FCEEBA20E}"/>
              </a:ext>
            </a:extLst>
          </p:cNvPr>
          <p:cNvSpPr txBox="1"/>
          <p:nvPr/>
        </p:nvSpPr>
        <p:spPr>
          <a:xfrm>
            <a:off x="5067384" y="5506627"/>
            <a:ext cx="335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DATA IS NEW OIL</a:t>
            </a:r>
            <a:endParaRPr lang="en-IN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ABOUT DATA</a:t>
            </a:r>
            <a:endParaRPr lang="en-US" dirty="0"/>
          </a:p>
        </p:txBody>
      </p:sp>
      <p:pic>
        <p:nvPicPr>
          <p:cNvPr id="6146" name="Picture 2" descr="Stop Drowning In Your Company&amp;#39;s Data - Amplēo">
            <a:extLst>
              <a:ext uri="{FF2B5EF4-FFF2-40B4-BE49-F238E27FC236}">
                <a16:creationId xmlns:a16="http://schemas.microsoft.com/office/drawing/2014/main" id="{1649B946-BBEF-470E-9DF1-8C2A72BA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9" y="1944702"/>
            <a:ext cx="6628517" cy="29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E6FAE-D096-4569-873E-828CFE61A184}"/>
              </a:ext>
            </a:extLst>
          </p:cNvPr>
          <p:cNvSpPr txBox="1"/>
          <p:nvPr/>
        </p:nvSpPr>
        <p:spPr>
          <a:xfrm>
            <a:off x="874290" y="5244392"/>
            <a:ext cx="72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are now </a:t>
            </a:r>
            <a:r>
              <a:rPr lang="en-US" b="1"/>
              <a:t>drowing</a:t>
            </a:r>
            <a:r>
              <a:rPr lang="en-US"/>
              <a:t> in data ! but </a:t>
            </a:r>
            <a:r>
              <a:rPr lang="en-US" b="1"/>
              <a:t>starving</a:t>
            </a:r>
            <a:r>
              <a:rPr lang="en-US"/>
              <a:t> for insights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IN"/>
          </a:p>
        </p:txBody>
      </p:sp>
      <p:pic>
        <p:nvPicPr>
          <p:cNvPr id="6148" name="Picture 4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BC0D21B4-A8DE-4213-AFA4-92C508C9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69" y="3311590"/>
            <a:ext cx="4301025" cy="25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D47F6C3-A072-4475-BBB8-CBA272580255}"/>
              </a:ext>
            </a:extLst>
          </p:cNvPr>
          <p:cNvSpPr/>
          <p:nvPr/>
        </p:nvSpPr>
        <p:spPr>
          <a:xfrm>
            <a:off x="9619862" y="2370564"/>
            <a:ext cx="485191" cy="84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079D-8428-4C50-8908-A11F65D17574}"/>
              </a:ext>
            </a:extLst>
          </p:cNvPr>
          <p:cNvSpPr txBox="1"/>
          <p:nvPr/>
        </p:nvSpPr>
        <p:spPr>
          <a:xfrm>
            <a:off x="8799390" y="1713869"/>
            <a:ext cx="24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SOLUTION ?</a:t>
            </a:r>
            <a:endParaRPr lang="en-I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38B4F-A7A4-41FD-9BB6-6CEDDBFB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BD895-6EFA-4319-80A6-E9FA1138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A2392-3CCC-412C-8803-9F302F3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15</a:t>
            </a:fld>
            <a:endParaRPr lang="tr-TR" altLang="en-US"/>
          </a:p>
        </p:txBody>
      </p:sp>
      <p:pic>
        <p:nvPicPr>
          <p:cNvPr id="2050" name="Picture 2" descr="Four Years Remaining » Blog Archive » The Data Science Workflow">
            <a:extLst>
              <a:ext uri="{FF2B5EF4-FFF2-40B4-BE49-F238E27FC236}">
                <a16:creationId xmlns:a16="http://schemas.microsoft.com/office/drawing/2014/main" id="{08830B7E-B47F-403E-945E-E8C027C1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640633"/>
            <a:ext cx="734668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75978-2C4B-4F85-8365-68403BB42BA5}"/>
              </a:ext>
            </a:extLst>
          </p:cNvPr>
          <p:cNvSpPr txBox="1"/>
          <p:nvPr/>
        </p:nvSpPr>
        <p:spPr>
          <a:xfrm>
            <a:off x="4871864" y="27656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Science Pipeline </a:t>
            </a:r>
            <a:endParaRPr lang="en-IN"/>
          </a:p>
        </p:txBody>
      </p:sp>
      <p:pic>
        <p:nvPicPr>
          <p:cNvPr id="2052" name="Picture 4" descr="Math Hurts: Risks of Predictive Analytics for Small Businesses">
            <a:extLst>
              <a:ext uri="{FF2B5EF4-FFF2-40B4-BE49-F238E27FC236}">
                <a16:creationId xmlns:a16="http://schemas.microsoft.com/office/drawing/2014/main" id="{E0272149-C9B6-47BA-B1BF-CCAA4842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975024"/>
            <a:ext cx="4464496" cy="21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edictive vs Prescriptive Analytics Difference - Data Analytics">
            <a:extLst>
              <a:ext uri="{FF2B5EF4-FFF2-40B4-BE49-F238E27FC236}">
                <a16:creationId xmlns:a16="http://schemas.microsoft.com/office/drawing/2014/main" id="{7A022404-C46D-4F3B-A1A3-3F04AF3D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19" y="3752650"/>
            <a:ext cx="6010854" cy="23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4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16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17</a:t>
            </a:fld>
            <a:endParaRPr lang="tr-TR" altLang="en-US"/>
          </a:p>
        </p:txBody>
      </p:sp>
      <p:pic>
        <p:nvPicPr>
          <p:cNvPr id="3078" name="Picture 6" descr="Big Data Sources Social Influencers Media Ppt Powerpoint Presentation Ideas  Icons | PowerPoint Templates Download | PPT Background Template | Graphics  Presentation">
            <a:extLst>
              <a:ext uri="{FF2B5EF4-FFF2-40B4-BE49-F238E27FC236}">
                <a16:creationId xmlns:a16="http://schemas.microsoft.com/office/drawing/2014/main" id="{2CF7FB52-EFC8-49BA-B040-1160FCD05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22700" r="5113" b="16401"/>
          <a:stretch/>
        </p:blipFill>
        <p:spPr bwMode="auto">
          <a:xfrm>
            <a:off x="263352" y="1196364"/>
            <a:ext cx="648072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8014-F18E-4467-AE67-01DC77A5DDC5}"/>
              </a:ext>
            </a:extLst>
          </p:cNvPr>
          <p:cNvSpPr txBox="1"/>
          <p:nvPr/>
        </p:nvSpPr>
        <p:spPr>
          <a:xfrm>
            <a:off x="1097279" y="5015305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  <a:cs typeface="Aharoni" panose="020B0604020202020204" pitchFamily="2" charset="-79"/>
              </a:rPr>
              <a:t>Is Big Data = Large Data ?</a:t>
            </a:r>
            <a:endParaRPr lang="en-IN" sz="3600">
              <a:solidFill>
                <a:srgbClr val="FF0000"/>
              </a:solidFill>
              <a:cs typeface="Aharoni" panose="020B0604020202020204" pitchFamily="2" charset="-79"/>
            </a:endParaRPr>
          </a:p>
        </p:txBody>
      </p:sp>
      <p:pic>
        <p:nvPicPr>
          <p:cNvPr id="3080" name="Picture 8" descr="Data Veracity - Data Science Central">
            <a:extLst>
              <a:ext uri="{FF2B5EF4-FFF2-40B4-BE49-F238E27FC236}">
                <a16:creationId xmlns:a16="http://schemas.microsoft.com/office/drawing/2014/main" id="{EC4D321F-78FF-4131-9C85-96EE2A5E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5" y="3940958"/>
            <a:ext cx="4324395" cy="22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30B19-72F0-4757-962E-0C78BDBC6E81}"/>
              </a:ext>
            </a:extLst>
          </p:cNvPr>
          <p:cNvSpPr txBox="1"/>
          <p:nvPr/>
        </p:nvSpPr>
        <p:spPr>
          <a:xfrm>
            <a:off x="8484178" y="3571626"/>
            <a:ext cx="286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Properties of Bigdata</a:t>
            </a:r>
            <a:endParaRPr lang="en-IN"/>
          </a:p>
        </p:txBody>
      </p:sp>
      <p:pic>
        <p:nvPicPr>
          <p:cNvPr id="3082" name="Picture 10" descr="Big Data In The Aviation Industry - Wikibon">
            <a:extLst>
              <a:ext uri="{FF2B5EF4-FFF2-40B4-BE49-F238E27FC236}">
                <a16:creationId xmlns:a16="http://schemas.microsoft.com/office/drawing/2014/main" id="{093CD0C2-3290-4E2C-8EA5-16BAF780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59" y="120929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1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18</a:t>
            </a:fld>
            <a:endParaRPr lang="tr-T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pic>
        <p:nvPicPr>
          <p:cNvPr id="5122" name="Picture 2" descr="Improve Processing Performance with Granulate">
            <a:extLst>
              <a:ext uri="{FF2B5EF4-FFF2-40B4-BE49-F238E27FC236}">
                <a16:creationId xmlns:a16="http://schemas.microsoft.com/office/drawing/2014/main" id="{D60CF876-4028-0C80-6491-937E9CF1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65011"/>
            <a:ext cx="7787496" cy="50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099" y="1988840"/>
            <a:ext cx="7543801" cy="439157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“</a:t>
            </a:r>
            <a:r>
              <a:rPr lang="en-US" b="1" dirty="0"/>
              <a:t>Learning is any process by which a system</a:t>
            </a:r>
          </a:p>
          <a:p>
            <a:pPr algn="ctr"/>
            <a:r>
              <a:rPr lang="en-US" b="1" dirty="0"/>
              <a:t>improves performance from experience.” </a:t>
            </a:r>
          </a:p>
          <a:p>
            <a:pPr algn="ctr"/>
            <a:r>
              <a:rPr lang="en-US" dirty="0"/>
              <a:t>- Herbert Simon </a:t>
            </a:r>
          </a:p>
          <a:p>
            <a:pPr algn="ctr"/>
            <a:endParaRPr lang="en-US" dirty="0"/>
          </a:p>
          <a:p>
            <a:r>
              <a:rPr lang="en-US" b="1" dirty="0"/>
              <a:t>Definition by Tom Mitchell (1998): </a:t>
            </a:r>
          </a:p>
          <a:p>
            <a:endParaRPr lang="en-US" dirty="0"/>
          </a:p>
          <a:p>
            <a:r>
              <a:rPr lang="en-US" dirty="0"/>
              <a:t>Machine Learning is the study of algorithms that</a:t>
            </a:r>
          </a:p>
          <a:p>
            <a:r>
              <a:rPr lang="en-US" dirty="0"/>
              <a:t> - improve their performance </a:t>
            </a:r>
            <a:r>
              <a:rPr lang="en-US" b="1" dirty="0"/>
              <a:t>P</a:t>
            </a:r>
            <a:r>
              <a:rPr lang="en-US" dirty="0"/>
              <a:t> </a:t>
            </a:r>
          </a:p>
          <a:p>
            <a:r>
              <a:rPr lang="en-US" dirty="0"/>
              <a:t> - at some task </a:t>
            </a:r>
            <a:r>
              <a:rPr lang="en-US" b="1" dirty="0"/>
              <a:t>T </a:t>
            </a:r>
          </a:p>
          <a:p>
            <a:r>
              <a:rPr lang="en-US" dirty="0"/>
              <a:t> - with experience </a:t>
            </a:r>
            <a:r>
              <a:rPr lang="en-US" b="1" dirty="0"/>
              <a:t>E</a:t>
            </a:r>
            <a:r>
              <a:rPr lang="en-US" dirty="0"/>
              <a:t>. </a:t>
            </a:r>
          </a:p>
          <a:p>
            <a:r>
              <a:rPr lang="en-US" dirty="0"/>
              <a:t>A well-defined learning task is given by </a:t>
            </a:r>
            <a:r>
              <a:rPr lang="en-US" b="1" dirty="0"/>
              <a:t>&lt;P,T,E&gt;</a:t>
            </a:r>
            <a:endParaRPr lang="tr-TR" alt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46DBA-8419-4AED-855F-48D86B2D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0BFF6-E543-4D30-8737-CE00D2C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19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980728"/>
            <a:ext cx="7709480" cy="756634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+mn-lt"/>
              </a:rPr>
              <a:t>What is machine learning?</a:t>
            </a:r>
            <a:endParaRPr lang="tr-TR" altLang="en-US" sz="4000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4D22-F338-402C-B29E-818A380F4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81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Confused?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</a:t>
            </a:r>
            <a:r>
              <a:rPr lang="en-US"/>
              <a:t>vs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Machine Learning Pipeline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to use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ML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Types </a:t>
            </a:r>
            <a:r>
              <a:rPr lang="en-US"/>
              <a:t>of Learning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F97211-27F1-445D-A74C-DC14398C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AB3A2-238A-4153-96FA-7DC9671E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Introdcution to Machine Learning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7A19-E7C3-4BFC-9261-5AF8A0C5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F16E-81E8-49A1-BE92-8B84FCC4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712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9718B-1A74-426E-9ABB-5168EBAC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F43B6-C4F4-463E-B979-CBBE585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20</a:t>
            </a:fld>
            <a:endParaRPr lang="tr-TR" altLang="en-US"/>
          </a:p>
        </p:txBody>
      </p:sp>
      <p:sp>
        <p:nvSpPr>
          <p:cNvPr id="44" name="Rounded Rectangle 43"/>
          <p:cNvSpPr/>
          <p:nvPr/>
        </p:nvSpPr>
        <p:spPr>
          <a:xfrm>
            <a:off x="2207568" y="1594116"/>
            <a:ext cx="7920880" cy="3061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Cloud Callout 44"/>
          <p:cNvSpPr/>
          <p:nvPr/>
        </p:nvSpPr>
        <p:spPr>
          <a:xfrm>
            <a:off x="8437578" y="78818"/>
            <a:ext cx="2133263" cy="1279617"/>
          </a:xfrm>
          <a:prstGeom prst="cloudCallout">
            <a:avLst>
              <a:gd name="adj1" fmla="val -57660"/>
              <a:gd name="adj2" fmla="val 70621"/>
            </a:avLst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Color</a:t>
            </a:r>
            <a:r>
              <a:rPr lang="en-US" sz="1200">
                <a:solidFill>
                  <a:schemeClr val="tx1"/>
                </a:solidFill>
              </a:rPr>
              <a:t>: Green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200" dirty="0">
                <a:solidFill>
                  <a:schemeClr val="tx1"/>
                </a:solidFill>
              </a:rPr>
              <a:t>Type : Formal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88"/>
          <a:stretch/>
        </p:blipFill>
        <p:spPr>
          <a:xfrm>
            <a:off x="1713246" y="1417274"/>
            <a:ext cx="1777421" cy="1099464"/>
          </a:xfrm>
          <a:prstGeom prst="rect">
            <a:avLst/>
          </a:prstGeom>
        </p:spPr>
      </p:pic>
      <p:pic>
        <p:nvPicPr>
          <p:cNvPr id="47" name="Content Placeholder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61" y="1420461"/>
            <a:ext cx="1224136" cy="12241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83" y="4355932"/>
            <a:ext cx="643130" cy="6988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4871" y="3575020"/>
            <a:ext cx="2133264" cy="168328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963252" y="3348090"/>
            <a:ext cx="341266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55" name="Rectangle 54"/>
          <p:cNvSpPr/>
          <p:nvPr/>
        </p:nvSpPr>
        <p:spPr>
          <a:xfrm>
            <a:off x="6859688" y="400638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56" name="Rectangle 55"/>
          <p:cNvSpPr/>
          <p:nvPr/>
        </p:nvSpPr>
        <p:spPr>
          <a:xfrm>
            <a:off x="1817914" y="5498888"/>
            <a:ext cx="427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is also a shirt</a:t>
            </a:r>
            <a:endParaRPr lang="en-IN" sz="2800" b="1" dirty="0"/>
          </a:p>
        </p:txBody>
      </p:sp>
      <p:sp>
        <p:nvSpPr>
          <p:cNvPr id="65" name="Cloud Callout 64"/>
          <p:cNvSpPr/>
          <p:nvPr/>
        </p:nvSpPr>
        <p:spPr>
          <a:xfrm flipH="1">
            <a:off x="8620506" y="2932729"/>
            <a:ext cx="2133263" cy="1284583"/>
          </a:xfrm>
          <a:prstGeom prst="cloudCallout">
            <a:avLst>
              <a:gd name="adj1" fmla="val 70467"/>
              <a:gd name="adj2" fmla="val 39855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35560" y="608304"/>
            <a:ext cx="407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 </a:t>
            </a:r>
            <a:r>
              <a:rPr lang="en-US" sz="2400" b="1"/>
              <a:t>shirt we used </a:t>
            </a:r>
            <a:r>
              <a:rPr lang="en-US" sz="2400" b="1" dirty="0"/>
              <a:t>to wear.</a:t>
            </a:r>
            <a:endParaRPr lang="en-IN" sz="2400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321969" y="3973948"/>
            <a:ext cx="1093527" cy="128435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071665" y="3212976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4068" y="1190886"/>
            <a:ext cx="2133264" cy="1683286"/>
          </a:xfrm>
          <a:prstGeom prst="rect">
            <a:avLst/>
          </a:prstGeom>
        </p:spPr>
      </p:pic>
      <p:sp>
        <p:nvSpPr>
          <p:cNvPr id="66" name="Cloud Callout 65"/>
          <p:cNvSpPr/>
          <p:nvPr/>
        </p:nvSpPr>
        <p:spPr>
          <a:xfrm flipH="1">
            <a:off x="8481347" y="2903873"/>
            <a:ext cx="2655212" cy="1319263"/>
          </a:xfrm>
          <a:prstGeom prst="cloudCallout">
            <a:avLst>
              <a:gd name="adj1" fmla="val 62117"/>
              <a:gd name="adj2" fmla="val 39778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82813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846702" y="39147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/>
      <p:bldP spid="56" grpId="0"/>
      <p:bldP spid="65" grpId="0" animBg="1"/>
      <p:bldP spid="66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A4E6A-40F0-4C2D-90CA-93D0142A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12D56-5D9A-4ACD-B55F-6EEC938D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21</a:t>
            </a:fld>
            <a:endParaRPr lang="tr-T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2279576" y="1412776"/>
            <a:ext cx="777686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9110" y="1254364"/>
            <a:ext cx="2133264" cy="1683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769446" y="1458122"/>
            <a:ext cx="1093527" cy="1284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20" y="1589118"/>
            <a:ext cx="1058380" cy="1153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75" y="731144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7144335" y="145812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15000" y="2900679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also a shirt</a:t>
            </a:r>
            <a:endParaRPr lang="en-IN" sz="2400" b="1" dirty="0"/>
          </a:p>
        </p:txBody>
      </p:sp>
      <p:sp>
        <p:nvSpPr>
          <p:cNvPr id="52" name="Oval 51"/>
          <p:cNvSpPr/>
          <p:nvPr/>
        </p:nvSpPr>
        <p:spPr>
          <a:xfrm>
            <a:off x="2121875" y="3582310"/>
            <a:ext cx="2688337" cy="260101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3" y="3875110"/>
            <a:ext cx="1054594" cy="1144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63" y="4013729"/>
            <a:ext cx="986940" cy="10755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08" y="4163729"/>
            <a:ext cx="989806" cy="10755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235148"/>
            <a:ext cx="1352346" cy="13523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3937" y="3823305"/>
            <a:ext cx="2133264" cy="168328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3415978" y="3501008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545621" y="3813309"/>
            <a:ext cx="23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Yes, these are all shirts</a:t>
            </a:r>
          </a:p>
        </p:txBody>
      </p:sp>
      <p:sp>
        <p:nvSpPr>
          <p:cNvPr id="48" name="Cloud Callout 47"/>
          <p:cNvSpPr/>
          <p:nvPr/>
        </p:nvSpPr>
        <p:spPr>
          <a:xfrm flipH="1">
            <a:off x="8343092" y="269855"/>
            <a:ext cx="2650490" cy="1319263"/>
          </a:xfrm>
          <a:prstGeom prst="cloudCallout">
            <a:avLst>
              <a:gd name="adj1" fmla="val 47690"/>
              <a:gd name="adj2" fmla="val 6241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49" name="Cloud Callout 48"/>
          <p:cNvSpPr/>
          <p:nvPr/>
        </p:nvSpPr>
        <p:spPr>
          <a:xfrm flipH="1">
            <a:off x="8030569" y="312318"/>
            <a:ext cx="3585755" cy="1284583"/>
          </a:xfrm>
          <a:prstGeom prst="cloudCallout">
            <a:avLst>
              <a:gd name="adj1" fmla="val 41290"/>
              <a:gd name="adj2" fmla="val 6092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red, yellow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small, medium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519455"/>
            <a:ext cx="1458604" cy="1458604"/>
          </a:xfrm>
          <a:prstGeom prst="rect">
            <a:avLst/>
          </a:prstGeom>
        </p:spPr>
      </p:pic>
      <p:sp>
        <p:nvSpPr>
          <p:cNvPr id="53" name="Cloud Callout 52"/>
          <p:cNvSpPr/>
          <p:nvPr/>
        </p:nvSpPr>
        <p:spPr>
          <a:xfrm>
            <a:off x="8832304" y="3161306"/>
            <a:ext cx="2161278" cy="1073842"/>
          </a:xfrm>
          <a:prstGeom prst="cloudCallout">
            <a:avLst>
              <a:gd name="adj1" fmla="val -61937"/>
              <a:gd name="adj2" fmla="val 59666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Now I can identify every shirt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067459" y="14476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2" grpId="0" animBg="1"/>
      <p:bldP spid="45" grpId="0"/>
      <p:bldP spid="48" grpId="0" animBg="1"/>
      <p:bldP spid="49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94EBE-8C33-476C-98FE-F9ACE166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52D70-E0CD-4A07-A46C-919D3378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22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853499"/>
            <a:ext cx="8229600" cy="709242"/>
          </a:xfrm>
        </p:spPr>
        <p:txBody>
          <a:bodyPr/>
          <a:lstStyle/>
          <a:p>
            <a:r>
              <a:rPr lang="en-US" altLang="en-US" sz="4300" dirty="0">
                <a:latin typeface="Lucida Console" panose="020B0609040504020204" pitchFamily="49" charset="0"/>
              </a:rPr>
              <a:t>Programming vs Learning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66B0C-7AF8-4C08-A09C-EA5C33A1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09" y="1852236"/>
            <a:ext cx="6515100" cy="43130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23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Machine Learning Pipeline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4098" name="Picture 2" descr="Machine Learning Studying Roadmap | by 심현주 | Hyunjulie | Medium">
            <a:extLst>
              <a:ext uri="{FF2B5EF4-FFF2-40B4-BE49-F238E27FC236}">
                <a16:creationId xmlns:a16="http://schemas.microsoft.com/office/drawing/2014/main" id="{2807D65E-8F10-41E6-810C-918475B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03638"/>
            <a:ext cx="8268954" cy="35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rstanding the Relationship between Artificial Intelligence, Machine  Learning and Data | by Buckham &amp; Duffy Insights | Medium">
            <a:extLst>
              <a:ext uri="{FF2B5EF4-FFF2-40B4-BE49-F238E27FC236}">
                <a16:creationId xmlns:a16="http://schemas.microsoft.com/office/drawing/2014/main" id="{BAB85AB6-EFDA-4577-8E56-D0FD20C0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7786"/>
          <a:stretch/>
        </p:blipFill>
        <p:spPr bwMode="auto">
          <a:xfrm>
            <a:off x="8676322" y="1772816"/>
            <a:ext cx="3384376" cy="43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E9E51-CCDF-215D-DB6F-A0D219B0B427}"/>
              </a:ext>
            </a:extLst>
          </p:cNvPr>
          <p:cNvSpPr/>
          <p:nvPr/>
        </p:nvSpPr>
        <p:spPr>
          <a:xfrm>
            <a:off x="149188" y="1626283"/>
            <a:ext cx="6414763" cy="48990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pic>
        <p:nvPicPr>
          <p:cNvPr id="6156" name="Picture 12" descr="How to apply machine learning and deep learning methods to audio analysis |  by Gideon Mendels | Towards Data Science">
            <a:extLst>
              <a:ext uri="{FF2B5EF4-FFF2-40B4-BE49-F238E27FC236}">
                <a16:creationId xmlns:a16="http://schemas.microsoft.com/office/drawing/2014/main" id="{6A608467-9125-4FC4-B784-4769C9EC5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" t="26055" r="7032" b="11163"/>
          <a:stretch/>
        </p:blipFill>
        <p:spPr bwMode="auto">
          <a:xfrm>
            <a:off x="664252" y="1869186"/>
            <a:ext cx="2772223" cy="20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24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DATA as FEATURE VECTORS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6152" name="Picture 8" descr="Optimum weighted multimodal medical image fusion using particle swarm  optimization - ScienceDirect">
            <a:extLst>
              <a:ext uri="{FF2B5EF4-FFF2-40B4-BE49-F238E27FC236}">
                <a16:creationId xmlns:a16="http://schemas.microsoft.com/office/drawing/2014/main" id="{6A9C1663-88A5-68B5-F231-3289E11C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8" y="4018724"/>
            <a:ext cx="2452889" cy="24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Tips on visualizing a graph dataset - Cambridge Intelligence">
            <a:extLst>
              <a:ext uri="{FF2B5EF4-FFF2-40B4-BE49-F238E27FC236}">
                <a16:creationId xmlns:a16="http://schemas.microsoft.com/office/drawing/2014/main" id="{BCCDFD4D-CED2-AF1A-E4FC-86F3E0884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3214" r="3902" b="4415"/>
          <a:stretch/>
        </p:blipFill>
        <p:spPr bwMode="auto">
          <a:xfrm>
            <a:off x="3625522" y="2122610"/>
            <a:ext cx="2397506" cy="187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cel Tables &amp; Tabular Data — The FP&amp;A Guy">
            <a:extLst>
              <a:ext uri="{FF2B5EF4-FFF2-40B4-BE49-F238E27FC236}">
                <a16:creationId xmlns:a16="http://schemas.microsoft.com/office/drawing/2014/main" id="{3A5767A6-EC1F-74B5-1585-DBABD30A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75" y="4066749"/>
            <a:ext cx="2452890" cy="9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What is TEXTUAL or NARRATIVE Presentation?​ - Brainly.ph">
            <a:extLst>
              <a:ext uri="{FF2B5EF4-FFF2-40B4-BE49-F238E27FC236}">
                <a16:creationId xmlns:a16="http://schemas.microsoft.com/office/drawing/2014/main" id="{5328CFE4-E590-57A6-2A20-44F2F3C1D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2201" r="5174" b="40245"/>
          <a:stretch/>
        </p:blipFill>
        <p:spPr bwMode="auto">
          <a:xfrm>
            <a:off x="3299149" y="5099075"/>
            <a:ext cx="2772223" cy="12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ow to convert a 2D dataframe into a 2D array in python? - Stack Overflow">
            <a:extLst>
              <a:ext uri="{FF2B5EF4-FFF2-40B4-BE49-F238E27FC236}">
                <a16:creationId xmlns:a16="http://schemas.microsoft.com/office/drawing/2014/main" id="{AAFD0C2E-46BA-8688-95C1-720DF46C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55" y="4547893"/>
            <a:ext cx="4616392" cy="1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158AB17-0FF9-939A-A6FA-D552171C4499}"/>
              </a:ext>
            </a:extLst>
          </p:cNvPr>
          <p:cNvSpPr/>
          <p:nvPr/>
        </p:nvSpPr>
        <p:spPr>
          <a:xfrm rot="10800000" flipH="1">
            <a:off x="6528048" y="1882323"/>
            <a:ext cx="2982803" cy="87917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8F6378-C0D7-8A9A-F034-0AB48E0C57C3}"/>
              </a:ext>
            </a:extLst>
          </p:cNvPr>
          <p:cNvSpPr/>
          <p:nvPr/>
        </p:nvSpPr>
        <p:spPr>
          <a:xfrm>
            <a:off x="8218426" y="2772713"/>
            <a:ext cx="2088232" cy="7168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Feature Engineering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D51A67B-A599-8762-2F1F-AD1590B1903E}"/>
              </a:ext>
            </a:extLst>
          </p:cNvPr>
          <p:cNvSpPr/>
          <p:nvPr/>
        </p:nvSpPr>
        <p:spPr>
          <a:xfrm>
            <a:off x="9049137" y="3544947"/>
            <a:ext cx="504056" cy="947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6C94CC-D46A-2998-D39C-DB8CE8C2A079}"/>
              </a:ext>
            </a:extLst>
          </p:cNvPr>
          <p:cNvSpPr/>
          <p:nvPr/>
        </p:nvSpPr>
        <p:spPr>
          <a:xfrm>
            <a:off x="7290461" y="4985243"/>
            <a:ext cx="4525464" cy="1606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03576A-733B-7833-BB2C-3853539DC931}"/>
              </a:ext>
            </a:extLst>
          </p:cNvPr>
          <p:cNvCxnSpPr>
            <a:cxnSpLocks/>
          </p:cNvCxnSpPr>
          <p:nvPr/>
        </p:nvCxnSpPr>
        <p:spPr>
          <a:xfrm>
            <a:off x="7464152" y="3996562"/>
            <a:ext cx="451389" cy="1068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1287F5-EDC0-7825-D2EE-DDA561FA9444}"/>
              </a:ext>
            </a:extLst>
          </p:cNvPr>
          <p:cNvSpPr txBox="1"/>
          <p:nvPr/>
        </p:nvSpPr>
        <p:spPr>
          <a:xfrm>
            <a:off x="6818037" y="367337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Feature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9DD68-B7F8-22C6-32FE-2FD9EB546662}"/>
              </a:ext>
            </a:extLst>
          </p:cNvPr>
          <p:cNvSpPr txBox="1"/>
          <p:nvPr/>
        </p:nvSpPr>
        <p:spPr>
          <a:xfrm>
            <a:off x="2923956" y="1328983"/>
            <a:ext cx="10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accent3">
                    <a:lumMod val="50000"/>
                  </a:schemeClr>
                </a:solidFill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01491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1845734"/>
            <a:ext cx="9724995" cy="34554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ML is used when</a:t>
            </a:r>
            <a:r>
              <a:rPr lang="en-US"/>
              <a:t>: 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 expertise does not exist (navigating on Mars)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Humans can’t explain their expertise (speech recognition)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must be customized (personalized medicine)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are based on huge amounts of data (genomics)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7C3F-32D3-479B-9D0F-E3F8BE46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8503B-67E6-4D14-BE98-B37C8426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25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74049"/>
            <a:ext cx="7709480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When to machine learning?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4F693-3000-4BE5-933D-56F94CA09FE8}"/>
              </a:ext>
            </a:extLst>
          </p:cNvPr>
          <p:cNvSpPr txBox="1"/>
          <p:nvPr/>
        </p:nvSpPr>
        <p:spPr>
          <a:xfrm>
            <a:off x="2205256" y="558924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Learning isn’t always useful - There is no need to “learn” to calculate payroll</a:t>
            </a:r>
            <a:endParaRPr lang="en-US" altLang="en-US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2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3069C-851B-4A1D-8F20-B4AAE8B2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C94A3-598A-4CE3-8FAB-28DF17FE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26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991373"/>
            <a:ext cx="7632848" cy="623375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Types of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34820" name="Picture 4" descr="Image result for types of machine learning">
            <a:extLst>
              <a:ext uri="{FF2B5EF4-FFF2-40B4-BE49-F238E27FC236}">
                <a16:creationId xmlns:a16="http://schemas.microsoft.com/office/drawing/2014/main" id="{A64DB9D8-DADF-4831-AB7A-BC420861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966416"/>
            <a:ext cx="6414115" cy="43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8D99-D0BA-4CFF-91D1-AFC36EFD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7DD2387-84F2-4301-B5D4-D254EE34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27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2294" y="2276872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Labeled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1374" y="3751023"/>
            <a:ext cx="6912768" cy="1477328"/>
            <a:chOff x="611560" y="3789040"/>
            <a:chExt cx="6912768" cy="1477328"/>
          </a:xfrm>
        </p:grpSpPr>
        <p:sp>
          <p:nvSpPr>
            <p:cNvPr id="6" name="Rectangle 5"/>
            <p:cNvSpPr/>
            <p:nvPr/>
          </p:nvSpPr>
          <p:spPr>
            <a:xfrm>
              <a:off x="611560" y="3789040"/>
              <a:ext cx="691276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Goal : Construct a predictor</a:t>
              </a:r>
            </a:p>
            <a:p>
              <a:endParaRPr lang="en-US" dirty="0"/>
            </a:p>
            <a:p>
              <a:r>
                <a:rPr lang="en-US"/>
                <a:t>	to </a:t>
              </a:r>
              <a:r>
                <a:rPr lang="en-US" dirty="0"/>
                <a:t>minimize the </a:t>
              </a:r>
              <a:r>
                <a:rPr lang="en-US"/>
                <a:t>error between      </a:t>
              </a:r>
            </a:p>
            <a:p>
              <a:r>
                <a:rPr lang="en-US"/>
                <a:t> 	where</a:t>
              </a:r>
              <a:r>
                <a:rPr lang="en-US" dirty="0"/>
                <a:t>,  </a:t>
              </a: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172" r="-2874" b="-347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blipFill>
                  <a:blip r:embed="rId4"/>
                  <a:stretch>
                    <a:fillRect l="-5747" t="-19149" r="-20690" b="-63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blipFill>
                  <a:blip r:embed="rId5"/>
                  <a:stretch>
                    <a:fillRect l="-2367" t="-17021" r="-5917" b="-340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𝒀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𝒍𝒂𝒃𝒆𝒍𝒔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2222" r="-39255" b="-4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2222" r="-1481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104545" r="-39255" b="-3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104545" r="-1481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445455" r="-39255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445455" r="-1481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991215" y="5121540"/>
            <a:ext cx="365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: using predictor to predict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blipFill>
                <a:blip r:embed="rId7"/>
                <a:stretch>
                  <a:fillRect t="-24444" r="-760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859485" y="5638424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the unknown 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blipFill>
                <a:blip r:embed="rId8"/>
                <a:stretch>
                  <a:fillRect t="-22222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Types of Machine Learning. Learning can be supervised… | by Zahra  Elhamraoui | Medium">
            <a:extLst>
              <a:ext uri="{FF2B5EF4-FFF2-40B4-BE49-F238E27FC236}">
                <a16:creationId xmlns:a16="http://schemas.microsoft.com/office/drawing/2014/main" id="{837FA370-13DC-486E-B739-4ACC7D71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43" y="2194983"/>
            <a:ext cx="4892248" cy="28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5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25132-9A8F-446D-BE7B-D3F7AEF3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7DC64-41DA-4CF6-BF9F-0C0E782B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28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pic>
        <p:nvPicPr>
          <p:cNvPr id="1026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4" b="14435"/>
          <a:stretch/>
        </p:blipFill>
        <p:spPr bwMode="auto">
          <a:xfrm>
            <a:off x="1343472" y="2102437"/>
            <a:ext cx="2520280" cy="19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136" y="4103813"/>
            <a:ext cx="47525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Classification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discrete labels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maps an input to discrete label(class)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spam or not, type of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392144" y="4068378"/>
            <a:ext cx="4351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Regression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continues real values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Predict a real value for an input 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gold price, temperature</a:t>
            </a:r>
          </a:p>
        </p:txBody>
      </p:sp>
      <p:pic>
        <p:nvPicPr>
          <p:cNvPr id="18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7" t="1219" r="9780" b="14355"/>
          <a:stretch/>
        </p:blipFill>
        <p:spPr bwMode="auto">
          <a:xfrm>
            <a:off x="8154260" y="2032391"/>
            <a:ext cx="2376264" cy="19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745E1C16-D605-4ADE-A0F0-239C7F92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431" y="2132153"/>
            <a:ext cx="3042865" cy="24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8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38CFD-265E-492F-8DDD-02D397F0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3050A-A2B3-4536-9D0E-927839E4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29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16" y="2420888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Unlabeled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2222" r="-457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104545" r="-457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445455" r="-457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3791744" y="5454141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: Group or associate inputs according to 			their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 : Construct a analyzer to find the 	</a:t>
                </a:r>
                <a:r>
                  <a:rPr lang="en-US"/>
                  <a:t>	hidden </a:t>
                </a:r>
                <a:r>
                  <a:rPr lang="en-US" dirty="0"/>
                  <a:t>relationship between inputs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 err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IN" b="1" i="1" baseline="-25000" dirty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1" baseline="-25000" dirty="0"/>
              </a:p>
              <a:p>
                <a:endParaRPr lang="en-US" b="1" baseline="-25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  <a:blipFill>
                <a:blip r:embed="rId4"/>
                <a:stretch>
                  <a:fillRect l="-702" t="-2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ML10">
            <a:extLst>
              <a:ext uri="{FF2B5EF4-FFF2-40B4-BE49-F238E27FC236}">
                <a16:creationId xmlns:a16="http://schemas.microsoft.com/office/drawing/2014/main" id="{FF36A96A-BFA0-4BE7-8BBC-6A3C22F0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68284"/>
            <a:ext cx="4593437" cy="21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utlier - Definition and examples - Cuemath">
            <a:extLst>
              <a:ext uri="{FF2B5EF4-FFF2-40B4-BE49-F238E27FC236}">
                <a16:creationId xmlns:a16="http://schemas.microsoft.com/office/drawing/2014/main" id="{F3490FEB-DB9D-40DA-AFA3-14642E56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209209"/>
            <a:ext cx="3327279" cy="299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3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3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Confused ?</a:t>
            </a:r>
            <a:endParaRPr lang="tr-TR" altLang="en-US" sz="4000" dirty="0"/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0DBF8-281A-4A32-ADC3-96F67D62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AC2D-EA25-424B-B73B-FD651ED5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30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914" y="353546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</a:t>
            </a:r>
            <a:r>
              <a:rPr lang="en-US" altLang="en-US" sz="4000" dirty="0">
                <a:latin typeface="Lucida Console" panose="020B0609040504020204" pitchFamily="49" charset="0"/>
              </a:rPr>
              <a:t>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2052" name="Picture 4" descr="Practical Introduction to Market Basket Analysis - Asociation Rules -  Rsquared Academy Blog - Explore Discover Lear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5733" r="4991" b="4864"/>
          <a:stretch/>
        </p:blipFill>
        <p:spPr bwMode="auto">
          <a:xfrm>
            <a:off x="7020137" y="4251920"/>
            <a:ext cx="2880321" cy="19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M clustering - Articles - STH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9971" r="18790" b="18584"/>
          <a:stretch/>
        </p:blipFill>
        <p:spPr bwMode="auto">
          <a:xfrm>
            <a:off x="2656486" y="1956655"/>
            <a:ext cx="2271852" cy="21236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9416" y="4077072"/>
            <a:ext cx="15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75744" y="3970079"/>
            <a:ext cx="191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Itemset</a:t>
            </a:r>
            <a:r>
              <a:rPr lang="en-IN" b="1" dirty="0"/>
              <a:t> and rule mining</a:t>
            </a:r>
          </a:p>
        </p:txBody>
      </p:sp>
      <p:pic>
        <p:nvPicPr>
          <p:cNvPr id="9218" name="Picture 2" descr="A Beginners Guide to Unsupervised Learning | by Mathanraj Sharma |  Analytics Vidhya | Medium">
            <a:extLst>
              <a:ext uri="{FF2B5EF4-FFF2-40B4-BE49-F238E27FC236}">
                <a16:creationId xmlns:a16="http://schemas.microsoft.com/office/drawing/2014/main" id="{D73DC2B8-AF7A-49C5-964C-503C21B9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34" y="4332689"/>
            <a:ext cx="3384376" cy="19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ssociation Rules | Big Data Mining &amp; Machine Learning">
            <a:extLst>
              <a:ext uri="{FF2B5EF4-FFF2-40B4-BE49-F238E27FC236}">
                <a16:creationId xmlns:a16="http://schemas.microsoft.com/office/drawing/2014/main" id="{71B160F5-C837-47D9-AC70-77E62B4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8" y="1916083"/>
            <a:ext cx="3496232" cy="21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3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46D0C-9BEF-424A-AA89-10794D3B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35B79-2DD9-4D4E-BF57-1FB5D237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31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pic>
        <p:nvPicPr>
          <p:cNvPr id="3074" name="Picture 2" descr="What is the difference between training and test dataset? | by Sajid  Lhessan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707368"/>
            <a:ext cx="6772000" cy="35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1624" y="5013177"/>
            <a:ext cx="540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software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Based on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Objective is to maximize rewards for better learning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61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BDA1E-9227-4EFE-89AA-E89E89C8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EAB6-B711-4887-BE76-CAC8416B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32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36" y="476672"/>
            <a:ext cx="10058400" cy="1369074"/>
          </a:xfrm>
        </p:spPr>
        <p:txBody>
          <a:bodyPr/>
          <a:lstStyle/>
          <a:p>
            <a:r>
              <a:rPr lang="en-IN" dirty="0"/>
              <a:t>Semi Supervised Learning</a:t>
            </a:r>
          </a:p>
        </p:txBody>
      </p:sp>
      <p:pic>
        <p:nvPicPr>
          <p:cNvPr id="4098" name="Picture 2" descr="Principle of semi-supervised learning: 1) a model (e.g., CSP+LDA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94143"/>
            <a:ext cx="7683192" cy="24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FF56B-74A3-99D5-A3B1-7B3325A8B469}"/>
              </a:ext>
            </a:extLst>
          </p:cNvPr>
          <p:cNvSpPr txBox="1"/>
          <p:nvPr/>
        </p:nvSpPr>
        <p:spPr>
          <a:xfrm>
            <a:off x="2122426" y="5174045"/>
            <a:ext cx="8680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 a nutshell, semi-supervised learning (SSL) is a machine learning technique that uses a small portion of labeled data and lots of unlabeled data to train a predictive model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45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69932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1436-7AD8-E926-C69A-EECB352F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CE6C-417D-4164-AC9E-3A181ADF9EEE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6B514-8D57-3FE3-1D57-DBFFAA0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DD24F-32F8-12E9-E13E-FA34C60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Systems</a:t>
            </a:r>
          </a:p>
        </p:txBody>
      </p:sp>
      <p:pic>
        <p:nvPicPr>
          <p:cNvPr id="1034" name="Picture 10" descr="$5 Microcontrollers: Arduino, Raspberry Pi Zero, Or NodeMC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47" y="3958948"/>
            <a:ext cx="2798062" cy="18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le Mac Desktop Computer, Memory Size (RAM): 12 GB, Rs 15000 /unit | ID:  179628780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53" y="4108230"/>
            <a:ext cx="1895646" cy="18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uster Computing - cloudc&amp;clusterc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08" y="4032730"/>
            <a:ext cx="1478359" cy="197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97280" y="2006758"/>
            <a:ext cx="5558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An electronics device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Capable of storing and processing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Can be used for controlling other devices </a:t>
            </a:r>
          </a:p>
        </p:txBody>
      </p:sp>
      <p:sp>
        <p:nvSpPr>
          <p:cNvPr id="9" name="Explosion 1 8"/>
          <p:cNvSpPr/>
          <p:nvPr/>
        </p:nvSpPr>
        <p:spPr>
          <a:xfrm>
            <a:off x="6385118" y="1123522"/>
            <a:ext cx="4199650" cy="298470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One which do computing </a:t>
            </a:r>
          </a:p>
        </p:txBody>
      </p:sp>
    </p:spTree>
    <p:extLst>
      <p:ext uri="{BB962C8B-B14F-4D97-AF65-F5344CB8AC3E}">
        <p14:creationId xmlns:p14="http://schemas.microsoft.com/office/powerpoint/2010/main" val="2274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Robots and Computer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622611"/>
            <a:ext cx="10058400" cy="424648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Are Computers Intelligent or </a:t>
            </a:r>
            <a:r>
              <a:rPr lang="en-IN" b="1"/>
              <a:t>Dumb ?</a:t>
            </a:r>
          </a:p>
          <a:p>
            <a:pPr algn="ctr"/>
            <a:endParaRPr lang="en-IN" b="1" dirty="0"/>
          </a:p>
          <a:p>
            <a:pPr marL="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COMPUTERS ARE DUMB </a:t>
            </a:r>
            <a:r>
              <a:rPr lang="en-IN" b="1">
                <a:solidFill>
                  <a:srgbClr val="FF0000"/>
                </a:solidFill>
                <a:sym typeface="Wingdings" panose="05000000000000000000" pitchFamily="2" charset="2"/>
              </a:rPr>
              <a:t> !</a:t>
            </a:r>
          </a:p>
          <a:p>
            <a:pPr marL="0" indent="0" algn="ctr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Computer is not a magical device.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performs only those works which man can does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 with very high speed and reliable accuracy.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has no any intelligence quality or thinking power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0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4938582" cy="402336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Can We make Computers Intelligent ?</a:t>
            </a:r>
          </a:p>
          <a:p>
            <a:pPr algn="ctr"/>
            <a:r>
              <a:rPr lang="en-IN" b="1" dirty="0">
                <a:solidFill>
                  <a:srgbClr val="00B050"/>
                </a:solidFill>
              </a:rPr>
              <a:t>Yeah Of course !</a:t>
            </a:r>
            <a:endParaRPr lang="en-IN" dirty="0"/>
          </a:p>
          <a:p>
            <a:endParaRPr lang="en-IN" dirty="0"/>
          </a:p>
          <a:p>
            <a:pPr algn="r"/>
            <a:r>
              <a:rPr lang="en-IN" dirty="0"/>
              <a:t>+  Knowledge </a:t>
            </a:r>
            <a:r>
              <a:rPr lang="en-IN"/>
              <a:t>= </a:t>
            </a:r>
            <a:r>
              <a:rPr lang="en-IN" b="1"/>
              <a:t>Artificial </a:t>
            </a:r>
            <a:r>
              <a:rPr lang="en-IN" b="1" dirty="0"/>
              <a:t>Intelligence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>
              <a:lnSpc>
                <a:spcPct val="170000"/>
              </a:lnSpc>
            </a:pPr>
            <a:r>
              <a:rPr lang="en-IN" dirty="0"/>
              <a:t>Artificial Intelligence is a scientific domain that’s deals with making intelligence to </a:t>
            </a:r>
            <a:r>
              <a:rPr lang="en-IN"/>
              <a:t>system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To make a system “</a:t>
            </a:r>
            <a:r>
              <a:rPr lang="en-IN" b="1" dirty="0"/>
              <a:t>think like a human</a:t>
            </a:r>
            <a:r>
              <a:rPr lang="en-IN" dirty="0"/>
              <a:t>”</a:t>
            </a:r>
          </a:p>
        </p:txBody>
      </p:sp>
      <p:pic>
        <p:nvPicPr>
          <p:cNvPr id="3076" name="Picture 4" descr="Mind-Setting: Re-Programming The Mind - MR.MEDIT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9" y="2452568"/>
            <a:ext cx="1118698" cy="10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Artificial Intelligence Technology">
            <a:extLst>
              <a:ext uri="{FF2B5EF4-FFF2-40B4-BE49-F238E27FC236}">
                <a16:creationId xmlns:a16="http://schemas.microsoft.com/office/drawing/2014/main" id="{8AE785F0-00B8-DA42-1A98-39B17F6D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26731"/>
            <a:ext cx="4915265" cy="3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1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2050" name="Picture 2" descr="Traditional AI vs. Modern AI.. The evolution of Artificial… | by Awais  Bajwa | Towards Data Science">
            <a:extLst>
              <a:ext uri="{FF2B5EF4-FFF2-40B4-BE49-F238E27FC236}">
                <a16:creationId xmlns:a16="http://schemas.microsoft.com/office/drawing/2014/main" id="{6917D100-27F0-E19B-3FE4-D2227FA9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788609"/>
            <a:ext cx="73533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7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3076" name="Picture 4" descr="Artificial Intelligence (AI) in Business: A Complete Guide - Miquido">
            <a:extLst>
              <a:ext uri="{FF2B5EF4-FFF2-40B4-BE49-F238E27FC236}">
                <a16:creationId xmlns:a16="http://schemas.microsoft.com/office/drawing/2014/main" id="{C1D003EC-52D7-4EAD-3A21-49526C12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340768"/>
            <a:ext cx="8822009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2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FD6F182-02D1-4F87-8762-B133BBD3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617D3F-1BA4-408C-A8B6-FF82BBDB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58C38-D1E5-4A89-87DE-337A3F0B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1026" name="Picture 2" descr="Artificial Intelligence - SwissCognitive – The Global AI Hub">
            <a:extLst>
              <a:ext uri="{FF2B5EF4-FFF2-40B4-BE49-F238E27FC236}">
                <a16:creationId xmlns:a16="http://schemas.microsoft.com/office/drawing/2014/main" id="{26DB6FF7-C863-4917-8230-4A9250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85" y="696671"/>
            <a:ext cx="5561882" cy="28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EAAB3B-0936-481E-A010-C69CF385F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44952"/>
          <a:stretch/>
        </p:blipFill>
        <p:spPr bwMode="auto">
          <a:xfrm>
            <a:off x="7164961" y="2132856"/>
            <a:ext cx="4461749" cy="34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p Machine Learning Algorithms. Introduction: | by Pavithra M | Medium">
            <a:extLst>
              <a:ext uri="{FF2B5EF4-FFF2-40B4-BE49-F238E27FC236}">
                <a16:creationId xmlns:a16="http://schemas.microsoft.com/office/drawing/2014/main" id="{5C8B52CC-B1A9-4669-91CB-8E1C3EFDA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r="2694" b="7094"/>
          <a:stretch/>
        </p:blipFill>
        <p:spPr bwMode="auto">
          <a:xfrm>
            <a:off x="987577" y="3743953"/>
            <a:ext cx="56166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C0B146-8A33-40C4-864E-91BCB1389B8C}"/>
              </a:ext>
            </a:extLst>
          </p:cNvPr>
          <p:cNvSpPr/>
          <p:nvPr/>
        </p:nvSpPr>
        <p:spPr>
          <a:xfrm>
            <a:off x="2080097" y="937961"/>
            <a:ext cx="1406349" cy="1298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0C70FE-A725-45CB-998F-11DFD501368A}"/>
              </a:ext>
            </a:extLst>
          </p:cNvPr>
          <p:cNvSpPr/>
          <p:nvPr/>
        </p:nvSpPr>
        <p:spPr>
          <a:xfrm>
            <a:off x="987577" y="5794680"/>
            <a:ext cx="2935783" cy="469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FDCB4F-4499-450C-B23C-F763A1B84450}"/>
              </a:ext>
            </a:extLst>
          </p:cNvPr>
          <p:cNvSpPr/>
          <p:nvPr/>
        </p:nvSpPr>
        <p:spPr>
          <a:xfrm>
            <a:off x="10668524" y="2002588"/>
            <a:ext cx="933356" cy="1174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651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d394f683-3dda-4a9b-a057-8a9dccfa39be"/>
  <p:tag name="SLIDO_EVENT_SECTION_UUID" val="ecf13aee-f0b7-4771-8b0e-11653c4dbc54"/>
</p:tagLst>
</file>

<file path=ppt/theme/theme1.xml><?xml version="1.0" encoding="utf-8"?>
<a:theme xmlns:a="http://schemas.openxmlformats.org/drawingml/2006/main" name="Theme1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662862D-5399-4FC4-B157-AD1AE483EC83}" vid="{8C08712B-1774-474B-8735-2C976359AC4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9524</TotalTime>
  <Words>928</Words>
  <Application>Microsoft Office PowerPoint</Application>
  <PresentationFormat>Widescreen</PresentationFormat>
  <Paragraphs>266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Aharoni</vt:lpstr>
      <vt:lpstr>Amasis MT Pro Black</vt:lpstr>
      <vt:lpstr>Arial</vt:lpstr>
      <vt:lpstr>Bodoni SvtyTwo ITC TT-Book</vt:lpstr>
      <vt:lpstr>Calibri</vt:lpstr>
      <vt:lpstr>Cambria Math</vt:lpstr>
      <vt:lpstr>Comic Sans MS</vt:lpstr>
      <vt:lpstr>Lucida Console</vt:lpstr>
      <vt:lpstr>Quattrocento</vt:lpstr>
      <vt:lpstr>Wingdings</vt:lpstr>
      <vt:lpstr>Theme1</vt:lpstr>
      <vt:lpstr>PowerPoint Presentation</vt:lpstr>
      <vt:lpstr>Overview</vt:lpstr>
      <vt:lpstr>Confused ?</vt:lpstr>
      <vt:lpstr>Computer Systems</vt:lpstr>
      <vt:lpstr>Robots and Computer </vt:lpstr>
      <vt:lpstr>Artificial Intelligence</vt:lpstr>
      <vt:lpstr>Artificial Intelligence</vt:lpstr>
      <vt:lpstr>Artificial Intelligence</vt:lpstr>
      <vt:lpstr>PowerPoint Presentation</vt:lpstr>
      <vt:lpstr>Confused ?</vt:lpstr>
      <vt:lpstr>Data Science </vt:lpstr>
      <vt:lpstr>IS Data IMPOTANT? </vt:lpstr>
      <vt:lpstr>Why Data IS IMPORTANT ?</vt:lpstr>
      <vt:lpstr>Reality ABOUT DATA</vt:lpstr>
      <vt:lpstr>PowerPoint Presentation</vt:lpstr>
      <vt:lpstr>Confused ?</vt:lpstr>
      <vt:lpstr>PowerPoint Presentation</vt:lpstr>
      <vt:lpstr>PowerPoint Presentation</vt:lpstr>
      <vt:lpstr>What is machine learning?</vt:lpstr>
      <vt:lpstr>PowerPoint Presentation</vt:lpstr>
      <vt:lpstr>PowerPoint Presentation</vt:lpstr>
      <vt:lpstr>Programming vs Learning</vt:lpstr>
      <vt:lpstr>Machine Learning Pipeline</vt:lpstr>
      <vt:lpstr>DATA as FEATURE VECTORS</vt:lpstr>
      <vt:lpstr>When to machine learning?</vt:lpstr>
      <vt:lpstr>Types of Learning</vt:lpstr>
      <vt:lpstr>Supervised Learning</vt:lpstr>
      <vt:lpstr>Supervised Learning</vt:lpstr>
      <vt:lpstr>Unsupervised Learning</vt:lpstr>
      <vt:lpstr>Unsupervised Learning</vt:lpstr>
      <vt:lpstr>Reinforcement Learning</vt:lpstr>
      <vt:lpstr>Semi Supervised Learning</vt:lpstr>
      <vt:lpstr>PowerPoint Presentation</vt:lpstr>
      <vt:lpstr>PowerPoint Presentation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Shailesh Sivan</cp:lastModifiedBy>
  <cp:revision>327</cp:revision>
  <dcterms:created xsi:type="dcterms:W3CDTF">2005-01-24T14:46:28Z</dcterms:created>
  <dcterms:modified xsi:type="dcterms:W3CDTF">2024-08-15T13:47:06Z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